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81" r:id="rId6"/>
    <p:sldId id="266" r:id="rId7"/>
    <p:sldId id="259" r:id="rId8"/>
    <p:sldId id="260" r:id="rId9"/>
    <p:sldId id="272" r:id="rId10"/>
    <p:sldId id="261" r:id="rId11"/>
    <p:sldId id="263" r:id="rId12"/>
    <p:sldId id="271" r:id="rId13"/>
    <p:sldId id="264" r:id="rId14"/>
    <p:sldId id="262" r:id="rId15"/>
    <p:sldId id="276" r:id="rId16"/>
    <p:sldId id="268" r:id="rId17"/>
    <p:sldId id="274" r:id="rId18"/>
    <p:sldId id="267" r:id="rId19"/>
    <p:sldId id="269" r:id="rId20"/>
    <p:sldId id="270" r:id="rId21"/>
    <p:sldId id="273" r:id="rId22"/>
    <p:sldId id="275" r:id="rId23"/>
    <p:sldId id="277" r:id="rId24"/>
    <p:sldId id="278" r:id="rId25"/>
    <p:sldId id="279" r:id="rId26"/>
    <p:sldId id="283" r:id="rId27"/>
    <p:sldId id="282" r:id="rId28"/>
    <p:sldId id="28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FF68E7-AF67-4B05-B2A9-B3785139A97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D5A8773-B533-4BE2-87FA-279FAD8F0D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penoptogenetics.org/index.php?title=Channelrhodopsins#tab=Varia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penoptogenetics.org/index.php?title=Channelrhodopsins#tab=Varian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Optogenetics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Halorhodopsin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3962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Ion Channel</a:t>
            </a:r>
          </a:p>
          <a:p>
            <a:r>
              <a:rPr lang="en-US" sz="3200" dirty="0" smtClean="0"/>
              <a:t>Anions</a:t>
            </a:r>
          </a:p>
          <a:p>
            <a:r>
              <a:rPr lang="en-US" sz="3200" dirty="0" smtClean="0"/>
              <a:t>Cl</a:t>
            </a:r>
            <a:r>
              <a:rPr lang="en-US" sz="3200" baseline="30000" dirty="0" smtClean="0"/>
              <a:t>-</a:t>
            </a:r>
          </a:p>
          <a:p>
            <a:r>
              <a:rPr lang="en-US" sz="3200" dirty="0" smtClean="0"/>
              <a:t>Inhibitory</a:t>
            </a:r>
          </a:p>
          <a:p>
            <a:pPr lvl="1"/>
            <a:r>
              <a:rPr lang="en-US" dirty="0" smtClean="0"/>
              <a:t>Hyperpolarization</a:t>
            </a:r>
          </a:p>
          <a:p>
            <a:pPr lvl="1"/>
            <a:r>
              <a:rPr lang="en-US" dirty="0" smtClean="0"/>
              <a:t>Fast</a:t>
            </a:r>
          </a:p>
          <a:p>
            <a:r>
              <a:rPr lang="en-US" sz="3200" dirty="0" smtClean="0"/>
              <a:t>Light stimulates neuronal inactivity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6096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1493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Bacteriorhodopsin </a:t>
            </a:r>
            <a:r>
              <a:rPr lang="en-US" dirty="0" err="1" smtClean="0"/>
              <a:t>Proteorhodopsin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3962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Ion Channel</a:t>
            </a:r>
          </a:p>
          <a:p>
            <a:r>
              <a:rPr lang="en-US" sz="3200" dirty="0" smtClean="0"/>
              <a:t>Protons</a:t>
            </a:r>
          </a:p>
          <a:p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</a:p>
          <a:p>
            <a:r>
              <a:rPr lang="en-US" sz="3200" dirty="0" smtClean="0"/>
              <a:t>Inhibitory</a:t>
            </a:r>
          </a:p>
          <a:p>
            <a:pPr lvl="1"/>
            <a:r>
              <a:rPr lang="en-US" dirty="0" smtClean="0"/>
              <a:t>Hyperpolarization</a:t>
            </a:r>
          </a:p>
          <a:p>
            <a:pPr lvl="1"/>
            <a:r>
              <a:rPr lang="en-US" dirty="0" smtClean="0"/>
              <a:t>Fast</a:t>
            </a:r>
          </a:p>
          <a:p>
            <a:r>
              <a:rPr lang="en-US" sz="3200" dirty="0" smtClean="0"/>
              <a:t>Light stimulates neuronal inactivity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8262"/>
            <a:ext cx="3657600" cy="4009813"/>
          </a:xfrm>
        </p:spPr>
      </p:pic>
    </p:spTree>
    <p:extLst>
      <p:ext uri="{BB962C8B-B14F-4D97-AF65-F5344CB8AC3E}">
        <p14:creationId xmlns:p14="http://schemas.microsoft.com/office/powerpoint/2010/main" val="1153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Rounded Rectangle 3"/>
          <p:cNvSpPr/>
          <p:nvPr/>
        </p:nvSpPr>
        <p:spPr>
          <a:xfrm>
            <a:off x="1371600" y="990600"/>
            <a:ext cx="1143000" cy="1295400"/>
          </a:xfrm>
          <a:prstGeom prst="roundRect">
            <a:avLst/>
          </a:prstGeom>
          <a:noFill/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OptoXR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876800" cy="5791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Opsin-Receptor Chimaeras</a:t>
            </a:r>
          </a:p>
          <a:p>
            <a:pPr lvl="1"/>
            <a:r>
              <a:rPr lang="en-US" dirty="0" smtClean="0"/>
              <a:t>Membrane Bound</a:t>
            </a:r>
          </a:p>
          <a:p>
            <a:r>
              <a:rPr lang="en-US" sz="3200" dirty="0" smtClean="0"/>
              <a:t>Intracellular loops of Rhodopsin replaced with G protein loops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Opto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or </a:t>
            </a:r>
            <a:r>
              <a:rPr lang="en-US" dirty="0" err="1" smtClean="0">
                <a:latin typeface="Times New Roman"/>
                <a:cs typeface="Times New Roman"/>
              </a:rPr>
              <a:t>Opto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-25000" dirty="0" smtClean="0">
                <a:cs typeface="Times New Roman"/>
              </a:rPr>
              <a:t>2</a:t>
            </a:r>
            <a:endParaRPr lang="en-US" dirty="0" smtClean="0"/>
          </a:p>
          <a:p>
            <a:r>
              <a:rPr lang="en-US" sz="3200" dirty="0" smtClean="0"/>
              <a:t>Activates specific </a:t>
            </a:r>
          </a:p>
          <a:p>
            <a:pPr lvl="1"/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messengers</a:t>
            </a:r>
            <a:endParaRPr lang="en-US" sz="3200" baseline="30000" dirty="0" smtClean="0"/>
          </a:p>
          <a:p>
            <a:r>
              <a:rPr lang="en-US" sz="3200" dirty="0" smtClean="0"/>
              <a:t>Excitatory or Inhibitory</a:t>
            </a:r>
          </a:p>
          <a:p>
            <a:r>
              <a:rPr lang="en-US" sz="3200" dirty="0" smtClean="0"/>
              <a:t>Light can match normal neuronal activity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16852"/>
            <a:ext cx="3278728" cy="3474148"/>
          </a:xfrm>
        </p:spPr>
      </p:pic>
      <p:sp>
        <p:nvSpPr>
          <p:cNvPr id="9" name="Rectangle 8"/>
          <p:cNvSpPr/>
          <p:nvPr/>
        </p:nvSpPr>
        <p:spPr>
          <a:xfrm>
            <a:off x="2133600" y="39624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Cytoplasmic Optogenetics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48435" cy="21550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Soluble Receptors</a:t>
            </a:r>
          </a:p>
          <a:p>
            <a:r>
              <a:rPr lang="en-US" dirty="0" smtClean="0"/>
              <a:t>Mimics Signaling Cascades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Rounded Rectangle 3"/>
          <p:cNvSpPr/>
          <p:nvPr/>
        </p:nvSpPr>
        <p:spPr>
          <a:xfrm>
            <a:off x="3581400" y="2819400"/>
            <a:ext cx="2133600" cy="1600200"/>
          </a:xfrm>
          <a:prstGeom prst="roundRect">
            <a:avLst/>
          </a:prstGeom>
          <a:noFill/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3352800"/>
            <a:ext cx="533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Opsin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Engineered </a:t>
            </a:r>
            <a:r>
              <a:rPr lang="en-US" dirty="0" err="1" smtClean="0"/>
              <a:t>Channelrhodopsin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err="1" smtClean="0"/>
              <a:t>ChETA</a:t>
            </a:r>
            <a:r>
              <a:rPr lang="en-US" dirty="0" smtClean="0"/>
              <a:t> (</a:t>
            </a:r>
            <a:r>
              <a:rPr lang="en-US" dirty="0"/>
              <a:t>E123 by </a:t>
            </a:r>
            <a:r>
              <a:rPr lang="en-US" dirty="0" err="1"/>
              <a:t>Thr</a:t>
            </a:r>
            <a:r>
              <a:rPr lang="en-US" dirty="0"/>
              <a:t> and </a:t>
            </a:r>
            <a:r>
              <a:rPr lang="en-US" dirty="0" smtClean="0"/>
              <a:t>Ala variants)</a:t>
            </a:r>
          </a:p>
          <a:p>
            <a:pPr lvl="1"/>
            <a:r>
              <a:rPr lang="en-US" dirty="0" err="1" smtClean="0"/>
              <a:t>ChIEF</a:t>
            </a:r>
            <a:r>
              <a:rPr lang="en-US" dirty="0"/>
              <a:t>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www.openoptogenetics.org/index.php?title=Channelrhodopsins#tab=Variants</a:t>
            </a:r>
            <a:r>
              <a:rPr lang="en-US" sz="1400" dirty="0" smtClean="0"/>
              <a:t> </a:t>
            </a:r>
          </a:p>
          <a:p>
            <a:pPr lvl="1"/>
            <a:r>
              <a:rPr lang="en-US" dirty="0" smtClean="0"/>
              <a:t>Evoke ultrafast firing frequencies for fast spiking neurons</a:t>
            </a:r>
          </a:p>
          <a:p>
            <a:pPr lvl="1"/>
            <a:r>
              <a:rPr lang="en-US" dirty="0" smtClean="0"/>
              <a:t>Help match the synchrony and patterning of the physiological neural code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openoptogenetics.org/images/thumb/a/a3/ChR2_cartoon_Wong_et_al.jpg/500px-ChR2_cartoon_Wong_et_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339210" cy="21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enoptogenetics.org/images/thumb/9/95/Retinal_isomerization.jpg/500px-Retinal_isomeriz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71225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Engineered </a:t>
            </a:r>
            <a:r>
              <a:rPr lang="en-US" dirty="0" err="1" smtClean="0"/>
              <a:t>Channelrhodopsin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err="1" smtClean="0"/>
              <a:t>ChETA</a:t>
            </a:r>
            <a:r>
              <a:rPr lang="en-US" dirty="0" smtClean="0"/>
              <a:t> (</a:t>
            </a:r>
            <a:r>
              <a:rPr lang="en-US" dirty="0"/>
              <a:t>E123 by </a:t>
            </a:r>
            <a:r>
              <a:rPr lang="en-US" dirty="0" err="1"/>
              <a:t>Thr</a:t>
            </a:r>
            <a:r>
              <a:rPr lang="en-US" dirty="0"/>
              <a:t> and </a:t>
            </a:r>
            <a:r>
              <a:rPr lang="en-US" dirty="0" smtClean="0"/>
              <a:t>Ala variants)</a:t>
            </a:r>
          </a:p>
          <a:p>
            <a:pPr lvl="1"/>
            <a:r>
              <a:rPr lang="en-US" dirty="0" err="1" smtClean="0"/>
              <a:t>ChIEF</a:t>
            </a:r>
            <a:r>
              <a:rPr lang="en-US" dirty="0"/>
              <a:t>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www.openoptogenetics.org/index.php?title=Channelrhodopsins#tab=Variants</a:t>
            </a:r>
            <a:r>
              <a:rPr lang="en-US" sz="1400" dirty="0" smtClean="0"/>
              <a:t> </a:t>
            </a:r>
          </a:p>
          <a:p>
            <a:pPr lvl="1"/>
            <a:r>
              <a:rPr lang="en-US" dirty="0" smtClean="0"/>
              <a:t>Evoke ultrafast firing frequencies for fast spiking neurons</a:t>
            </a:r>
          </a:p>
          <a:p>
            <a:pPr lvl="1"/>
            <a:r>
              <a:rPr lang="en-US" dirty="0" smtClean="0"/>
              <a:t>Help match the synchrony and patterning of the physiological neural code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Structural comparison of the retinal-binding pocket between C1C2 and B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553200" cy="33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Rounded Rectangle 3"/>
          <p:cNvSpPr/>
          <p:nvPr/>
        </p:nvSpPr>
        <p:spPr>
          <a:xfrm>
            <a:off x="1295400" y="2514600"/>
            <a:ext cx="1447800" cy="1676400"/>
          </a:xfrm>
          <a:prstGeom prst="roundRect">
            <a:avLst/>
          </a:prstGeom>
          <a:noFill/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Opsin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038600"/>
          </a:xfrm>
        </p:spPr>
        <p:txBody>
          <a:bodyPr/>
          <a:lstStyle/>
          <a:p>
            <a:r>
              <a:rPr lang="en-US" sz="3200" dirty="0" smtClean="0"/>
              <a:t>Stabilized Step-Function Opsin variants</a:t>
            </a:r>
          </a:p>
          <a:p>
            <a:pPr lvl="1"/>
            <a:r>
              <a:rPr lang="en-US" sz="2400" dirty="0" smtClean="0"/>
              <a:t>Long lasting sub-threshold membrane depolarization</a:t>
            </a:r>
          </a:p>
          <a:p>
            <a:pPr lvl="2"/>
            <a:r>
              <a:rPr lang="en-US" sz="2800" dirty="0" smtClean="0"/>
              <a:t>Mimics potentiated systems</a:t>
            </a:r>
          </a:p>
          <a:p>
            <a:pPr lvl="3"/>
            <a:r>
              <a:rPr lang="en-US" dirty="0" smtClean="0"/>
              <a:t>Raising the resting potential near the threshold – </a:t>
            </a:r>
            <a:r>
              <a:rPr lang="en-US" i="1" dirty="0" smtClean="0">
                <a:solidFill>
                  <a:schemeClr val="accent1"/>
                </a:solidFill>
              </a:rPr>
              <a:t>Enhanced sensitivity to Light</a:t>
            </a:r>
          </a:p>
          <a:p>
            <a:pPr lvl="1"/>
            <a:r>
              <a:rPr lang="en-US" sz="2800" dirty="0" smtClean="0"/>
              <a:t>E.g. ChR2 – Asp156Ala + Cys128Ser</a:t>
            </a:r>
          </a:p>
          <a:p>
            <a:pPr lvl="2"/>
            <a:r>
              <a:rPr lang="en-US" dirty="0" smtClean="0"/>
              <a:t>Double mutant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" name="Picture 2" descr="http://www.openoptogenetics.org/images/thumb/b/bf/Retinal_Pocket_Residues.jpg/400px-Retinal_Pocket_Resid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2941"/>
            <a:ext cx="3326993" cy="25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penoptogenetics.org/images/thumb/a/a3/ChR2_cartoon_Wong_et_al.jpg/500px-ChR2_cartoon_Wong_et_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0" y="3352800"/>
            <a:ext cx="3339210" cy="21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62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Optogenetics?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Controlling Neurons with Light</a:t>
            </a:r>
          </a:p>
          <a:p>
            <a:pPr lvl="1"/>
            <a:r>
              <a:rPr lang="en-US" sz="3000" dirty="0" smtClean="0"/>
              <a:t>Using Light-Sensitive Ion Channels</a:t>
            </a:r>
          </a:p>
          <a:p>
            <a:pPr lvl="1"/>
            <a:r>
              <a:rPr lang="en-US" sz="3000" dirty="0" smtClean="0"/>
              <a:t>Genetically Transfected into specific </a:t>
            </a:r>
            <a:r>
              <a:rPr lang="en-US" sz="3000" dirty="0" smtClean="0"/>
              <a:t>cells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</p:txBody>
      </p:sp>
      <p:pic>
        <p:nvPicPr>
          <p:cNvPr id="4" name="Picture 2" descr="Principle of optogenetics in neuroscien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534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Rounded Rectangle 3"/>
          <p:cNvSpPr/>
          <p:nvPr/>
        </p:nvSpPr>
        <p:spPr>
          <a:xfrm>
            <a:off x="5638800" y="2133600"/>
            <a:ext cx="2514600" cy="1828800"/>
          </a:xfrm>
          <a:prstGeom prst="roundRect">
            <a:avLst/>
          </a:prstGeom>
          <a:noFill/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3505200"/>
            <a:ext cx="5867400" cy="1905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/>
          <a:lstStyle/>
          <a:p>
            <a:r>
              <a:rPr lang="en-US" dirty="0" smtClean="0"/>
              <a:t>New Opsin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038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Red</a:t>
            </a:r>
            <a:r>
              <a:rPr lang="en-US" sz="3200" dirty="0" smtClean="0"/>
              <a:t>-shifted Activation Wavelength</a:t>
            </a:r>
          </a:p>
          <a:p>
            <a:pPr lvl="1"/>
            <a:r>
              <a:rPr lang="en-US" sz="2800" dirty="0" smtClean="0"/>
              <a:t>Significantly </a:t>
            </a:r>
            <a:r>
              <a:rPr lang="en-US" sz="2800" i="1" dirty="0" smtClean="0">
                <a:solidFill>
                  <a:schemeClr val="accent1"/>
                </a:solidFill>
              </a:rPr>
              <a:t>more</a:t>
            </a:r>
            <a:r>
              <a:rPr lang="en-US" sz="2800" dirty="0" smtClean="0"/>
              <a:t> potent</a:t>
            </a:r>
          </a:p>
          <a:p>
            <a:pPr lvl="2"/>
            <a:r>
              <a:rPr lang="en-US" sz="2800" dirty="0" smtClean="0"/>
              <a:t>Increasing feasibility </a:t>
            </a:r>
          </a:p>
          <a:p>
            <a:pPr lvl="3"/>
            <a:r>
              <a:rPr lang="en-US" sz="2600" i="1" dirty="0" smtClean="0">
                <a:solidFill>
                  <a:schemeClr val="accent1"/>
                </a:solidFill>
              </a:rPr>
              <a:t>Combinatorial</a:t>
            </a:r>
            <a:r>
              <a:rPr lang="en-US" sz="2600" dirty="0" smtClean="0"/>
              <a:t> excitation </a:t>
            </a:r>
          </a:p>
          <a:p>
            <a:pPr lvl="3"/>
            <a:r>
              <a:rPr lang="en-US" sz="2600" i="1" dirty="0" smtClean="0">
                <a:solidFill>
                  <a:schemeClr val="accent1"/>
                </a:solidFill>
              </a:rPr>
              <a:t>Distinct patterns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sz="2800" dirty="0" smtClean="0"/>
              <a:t>E.g. ChR1/VChR1 chimaera (C1/V1)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eb.stanford.edu/group/dlab/media/images/c1v1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24249"/>
            <a:ext cx="51244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Rounded Rectangle 3"/>
          <p:cNvSpPr/>
          <p:nvPr/>
        </p:nvSpPr>
        <p:spPr>
          <a:xfrm>
            <a:off x="2514600" y="1600200"/>
            <a:ext cx="1066800" cy="1371600"/>
          </a:xfrm>
          <a:prstGeom prst="roundRect">
            <a:avLst/>
          </a:prstGeom>
          <a:noFill/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2362200"/>
            <a:ext cx="1143000" cy="990600"/>
          </a:xfrm>
          <a:prstGeom prst="straightConnector1">
            <a:avLst/>
          </a:prstGeom>
          <a:ln w="38100"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dirty="0" smtClean="0"/>
              <a:t>. Selecting a Target Strategy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Cell Bodies</a:t>
            </a:r>
          </a:p>
          <a:p>
            <a:pPr lvl="1"/>
            <a:r>
              <a:rPr lang="en-US" sz="3000" dirty="0" smtClean="0"/>
              <a:t>And their projection sites</a:t>
            </a:r>
          </a:p>
          <a:p>
            <a:r>
              <a:rPr lang="en-US" sz="3200" dirty="0" smtClean="0"/>
              <a:t>Specific Cells within a group</a:t>
            </a:r>
          </a:p>
          <a:p>
            <a:pPr lvl="1"/>
            <a:r>
              <a:rPr lang="en-US" sz="3000" dirty="0" smtClean="0"/>
              <a:t>Recombinase or Promoter dependent</a:t>
            </a:r>
          </a:p>
          <a:p>
            <a:r>
              <a:rPr lang="en-US" sz="3200" dirty="0" smtClean="0"/>
              <a:t>Combinations of Opsins</a:t>
            </a:r>
          </a:p>
          <a:p>
            <a:pPr lvl="1"/>
            <a:r>
              <a:rPr lang="en-US" sz="3000" dirty="0" smtClean="0"/>
              <a:t>E.g. ChR2 to excite, </a:t>
            </a:r>
            <a:r>
              <a:rPr lang="en-US" sz="3000" dirty="0" err="1" smtClean="0"/>
              <a:t>NpHR</a:t>
            </a:r>
            <a:r>
              <a:rPr lang="en-US" sz="3000" dirty="0" smtClean="0"/>
              <a:t> to inhibit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79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2. </a:t>
            </a:r>
            <a:r>
              <a:rPr lang="en-US" sz="4800" dirty="0" smtClean="0"/>
              <a:t>Target Local Cell Bodies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0" y="685800"/>
            <a:ext cx="8697690" cy="1828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686800" cy="1921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4384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 Action at All Projections 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↑          ↑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68" y="4884611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Action at Limited Projections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↑ ↑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2. </a:t>
            </a:r>
            <a:r>
              <a:rPr lang="en-US" sz="4800" dirty="0" smtClean="0"/>
              <a:t>Target </a:t>
            </a:r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r>
              <a:rPr lang="en-US" sz="4800" dirty="0" smtClean="0"/>
              <a:t> Local Cells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Action from Specific Local Cells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↑↑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68" y="4884611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Parvalbumen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(GABA) Cells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↑ ↑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32487"/>
            <a:ext cx="8534400" cy="18181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59673"/>
            <a:ext cx="4876800" cy="19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2. </a:t>
            </a:r>
            <a:r>
              <a:rPr lang="en-US" sz="4800" dirty="0" smtClean="0"/>
              <a:t>Target </a:t>
            </a:r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r>
              <a:rPr lang="en-US" sz="4800" dirty="0" smtClean="0"/>
              <a:t> Local Cells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Action from Specific Local Cells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↑↑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68" y="4884611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 Action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Tyrosine Hydroxylase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(DA) Cells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↑ ↑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32487"/>
            <a:ext cx="8534400" cy="18181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59673"/>
            <a:ext cx="4876800" cy="1910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3716179"/>
            <a:ext cx="3048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Cre</a:t>
            </a:r>
            <a:r>
              <a:rPr lang="en-US" dirty="0"/>
              <a:t> = cyclization recombination</a:t>
            </a:r>
          </a:p>
          <a:p>
            <a:pPr>
              <a:defRPr/>
            </a:pPr>
            <a:r>
              <a:rPr lang="en-US" b="1" dirty="0" err="1"/>
              <a:t>Cre</a:t>
            </a:r>
            <a:r>
              <a:rPr lang="en-US" b="1" dirty="0"/>
              <a:t> Recombinase</a:t>
            </a:r>
            <a:r>
              <a:rPr lang="en-US" dirty="0"/>
              <a:t> is a site-specific DNA recombinase that recognizes specific sequences of DNA termed </a:t>
            </a:r>
            <a:r>
              <a:rPr lang="en-US" dirty="0" err="1"/>
              <a:t>loxP</a:t>
            </a:r>
            <a:endParaRPr lang="en-US" dirty="0"/>
          </a:p>
          <a:p>
            <a:pPr>
              <a:defRPr/>
            </a:pPr>
            <a:r>
              <a:rPr lang="en-US" b="1" i="1" dirty="0" err="1"/>
              <a:t>loxP</a:t>
            </a:r>
            <a:r>
              <a:rPr lang="en-US" dirty="0"/>
              <a:t> = locus of crossover of P1 phage</a:t>
            </a:r>
          </a:p>
          <a:p>
            <a:pPr>
              <a:defRPr/>
            </a:pPr>
            <a:r>
              <a:rPr lang="en-US" b="1" dirty="0" err="1"/>
              <a:t>Floxed</a:t>
            </a:r>
            <a:r>
              <a:rPr lang="en-US" b="1" dirty="0"/>
              <a:t> </a:t>
            </a:r>
            <a:r>
              <a:rPr lang="en-US" dirty="0"/>
              <a:t>= DNA “</a:t>
            </a:r>
            <a:r>
              <a:rPr lang="en-US" b="1" dirty="0" smtClean="0"/>
              <a:t>flanked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dirty="0"/>
              <a:t>by </a:t>
            </a:r>
            <a:r>
              <a:rPr lang="en-US" b="1" dirty="0" err="1"/>
              <a:t>loxP</a:t>
            </a:r>
            <a:r>
              <a:rPr lang="en-US" dirty="0"/>
              <a:t>” sites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frontiersin.org/files/Articles/22878/fphar-03-00105-HTML/image_m/fphar-03-00105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431570"/>
            <a:ext cx="4667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2. </a:t>
            </a:r>
            <a:r>
              <a:rPr lang="en-US" sz="4800" dirty="0" smtClean="0"/>
              <a:t>Retrograde Target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Cells or Terminals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        Action from Terminals </a:t>
            </a:r>
            <a:r>
              <a:rPr lang="en-US" dirty="0" smtClean="0">
                <a:solidFill>
                  <a:schemeClr val="accent1"/>
                </a:solidFill>
                <a:cs typeface="Times New Roman"/>
              </a:rPr>
              <a:t>↑      ↑</a:t>
            </a:r>
            <a:r>
              <a:rPr lang="en-US" dirty="0" smtClean="0">
                <a:solidFill>
                  <a:schemeClr val="accent1"/>
                </a:solidFill>
              </a:rPr>
              <a:t> or Cells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884611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Action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↑ ↑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specific Terminals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.com/neuro/journal/v17/n1/images/nn.3591-S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33510"/>
            <a:ext cx="90106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" y="457200"/>
            <a:ext cx="8849395" cy="1905000"/>
          </a:xfrm>
        </p:spPr>
      </p:pic>
    </p:spTree>
    <p:extLst>
      <p:ext uri="{BB962C8B-B14F-4D97-AF65-F5344CB8AC3E}">
        <p14:creationId xmlns:p14="http://schemas.microsoft.com/office/powerpoint/2010/main" val="3920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Optogenetics in the NAc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733800" cy="527212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480059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Stimulates operant responding (VTA)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Enhances CCP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(cocaine conditioned place preference)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Via D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Via OptoD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via ACh interneurons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Suppresses CPP (via D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Produces Self-stimulation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2438400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noFill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276600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noFill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2971800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noFill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3048000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noFill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3896264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noFill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3276600"/>
            <a:ext cx="914400" cy="914400"/>
          </a:xfrm>
          <a:prstGeom prst="ellipse">
            <a:avLst/>
          </a:prstGeom>
          <a:solidFill>
            <a:srgbClr val="00B0F0">
              <a:alpha val="1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  <a:prstDash val="dash"/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OptoD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Optogenetic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Select an Opsin</a:t>
            </a:r>
          </a:p>
          <a:p>
            <a:r>
              <a:rPr lang="en-US" sz="3200" dirty="0" smtClean="0"/>
              <a:t>2. Select Targeting Strategy</a:t>
            </a:r>
          </a:p>
          <a:p>
            <a:r>
              <a:rPr lang="en-US" sz="3200" dirty="0" smtClean="0"/>
              <a:t>3. Select Light Delivery Method</a:t>
            </a:r>
          </a:p>
          <a:p>
            <a:r>
              <a:rPr lang="en-US" sz="3200" dirty="0" smtClean="0"/>
              <a:t>4. Choose Temporal Parameters</a:t>
            </a:r>
          </a:p>
          <a:p>
            <a:r>
              <a:rPr lang="en-US" sz="3200" dirty="0" smtClean="0"/>
              <a:t>5. Validation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699205">
            <a:off x="3777652" y="504723"/>
            <a:ext cx="50948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5 Major Steps in the Design of Optogenetic Experiments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Suited to Experimental Goals</a:t>
            </a:r>
          </a:p>
          <a:p>
            <a:pPr lvl="1"/>
            <a:r>
              <a:rPr lang="en-US" sz="3000" dirty="0" smtClean="0"/>
              <a:t>Excitation or Inhibition of Cells</a:t>
            </a:r>
          </a:p>
          <a:p>
            <a:pPr lvl="2"/>
            <a:r>
              <a:rPr lang="en-US" sz="2800" dirty="0" smtClean="0"/>
              <a:t>Potentiated systems</a:t>
            </a:r>
          </a:p>
          <a:p>
            <a:pPr lvl="1"/>
            <a:r>
              <a:rPr lang="en-US" sz="3000" dirty="0" smtClean="0"/>
              <a:t>Mapping Complex Circuitry</a:t>
            </a:r>
          </a:p>
          <a:p>
            <a:pPr lvl="1"/>
            <a:r>
              <a:rPr lang="en-US" sz="3000" dirty="0" smtClean="0"/>
              <a:t>Determining Causality</a:t>
            </a:r>
          </a:p>
          <a:p>
            <a:pPr lvl="2"/>
            <a:r>
              <a:rPr lang="en-US" sz="2800" dirty="0" smtClean="0"/>
              <a:t>Matching the normal activation of the cell</a:t>
            </a:r>
          </a:p>
          <a:p>
            <a:pPr lvl="1"/>
            <a:r>
              <a:rPr lang="en-US" sz="3000" dirty="0" smtClean="0"/>
              <a:t>Bi-directional controls</a:t>
            </a:r>
          </a:p>
          <a:p>
            <a:pPr lvl="1"/>
            <a:r>
              <a:rPr lang="en-US" sz="3000" dirty="0" smtClean="0"/>
              <a:t>Testing potential Therapies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24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osh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13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21664">
            <a:off x="872055" y="4568606"/>
            <a:ext cx="66859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Different Opsins are functionally different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an Opsin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6234" cy="4717257"/>
          </a:xfrm>
        </p:spPr>
      </p:pic>
      <p:sp>
        <p:nvSpPr>
          <p:cNvPr id="4" name="TextBox 3"/>
          <p:cNvSpPr txBox="1"/>
          <p:nvPr/>
        </p:nvSpPr>
        <p:spPr>
          <a:xfrm rot="21121664">
            <a:off x="872055" y="4568606"/>
            <a:ext cx="66859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Different Opsins are functionally different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19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Optogenetic Tools: Rhodopsin variants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89765" cy="3657600"/>
          </a:xfrm>
        </p:spPr>
      </p:pic>
    </p:spTree>
    <p:extLst>
      <p:ext uri="{BB962C8B-B14F-4D97-AF65-F5344CB8AC3E}">
        <p14:creationId xmlns:p14="http://schemas.microsoft.com/office/powerpoint/2010/main" val="4951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Rhodopsin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7924"/>
            <a:ext cx="3426555" cy="37716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Ion Channel</a:t>
            </a:r>
          </a:p>
          <a:p>
            <a:r>
              <a:rPr lang="en-US" sz="3200" dirty="0" smtClean="0"/>
              <a:t>Cations</a:t>
            </a:r>
          </a:p>
          <a:p>
            <a:r>
              <a:rPr lang="en-US" sz="3200" dirty="0" smtClean="0"/>
              <a:t>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, Ca</a:t>
            </a:r>
            <a:r>
              <a:rPr lang="en-US" sz="3200" baseline="30000" dirty="0" smtClean="0"/>
              <a:t>++</a:t>
            </a:r>
          </a:p>
          <a:p>
            <a:r>
              <a:rPr lang="en-US" sz="3200" dirty="0" smtClean="0"/>
              <a:t>Excitatory</a:t>
            </a:r>
          </a:p>
          <a:p>
            <a:pPr lvl="1"/>
            <a:r>
              <a:rPr lang="en-US" dirty="0" smtClean="0"/>
              <a:t>Depolarization</a:t>
            </a:r>
          </a:p>
          <a:p>
            <a:r>
              <a:rPr lang="en-US" sz="3200" dirty="0" smtClean="0"/>
              <a:t>Light stimulates neuronal activity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44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Rhodopsin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011936"/>
            <a:ext cx="3276600" cy="376732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Ion Channel</a:t>
            </a:r>
          </a:p>
          <a:p>
            <a:r>
              <a:rPr lang="en-US" sz="3200" dirty="0" smtClean="0"/>
              <a:t>Cations</a:t>
            </a:r>
          </a:p>
          <a:p>
            <a:r>
              <a:rPr lang="en-US" sz="3200" dirty="0" smtClean="0"/>
              <a:t>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, Ca</a:t>
            </a:r>
            <a:r>
              <a:rPr lang="en-US" sz="3200" baseline="30000" dirty="0" smtClean="0"/>
              <a:t>++</a:t>
            </a:r>
          </a:p>
          <a:p>
            <a:r>
              <a:rPr lang="en-US" sz="3200" dirty="0" smtClean="0"/>
              <a:t>Excitatory</a:t>
            </a:r>
          </a:p>
          <a:p>
            <a:pPr lvl="1"/>
            <a:r>
              <a:rPr lang="en-US" dirty="0" smtClean="0"/>
              <a:t>Depolarization</a:t>
            </a:r>
          </a:p>
          <a:p>
            <a:r>
              <a:rPr lang="en-US" sz="3200" dirty="0" smtClean="0"/>
              <a:t>Light stimulates neuronal activity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cdn.phys.org/newman/gfx/news/hires/2012/algalpro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0" y="533400"/>
            <a:ext cx="40281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477</TotalTime>
  <Words>571</Words>
  <Application>Microsoft Office PowerPoint</Application>
  <PresentationFormat>On-screen Show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NewsPrint</vt:lpstr>
      <vt:lpstr>Optogenetics</vt:lpstr>
      <vt:lpstr>What is Optogenetics?</vt:lpstr>
      <vt:lpstr>Designing Optogenetic Experiments</vt:lpstr>
      <vt:lpstr>1. Selecting an Opsin</vt:lpstr>
      <vt:lpstr>1. Selecting an Opsin</vt:lpstr>
      <vt:lpstr>1. Selecting an Opsin</vt:lpstr>
      <vt:lpstr>Multiple Optogenetic Tools: Rhodopsin variants</vt:lpstr>
      <vt:lpstr>Channel Rhodopsin</vt:lpstr>
      <vt:lpstr>Channel Rhodopsin</vt:lpstr>
      <vt:lpstr>Halorhodopsin</vt:lpstr>
      <vt:lpstr>Bacteriorhodopsin Proteorhodopsin</vt:lpstr>
      <vt:lpstr>1. Selecting an Opsin</vt:lpstr>
      <vt:lpstr>OptoXR</vt:lpstr>
      <vt:lpstr>Cytoplasmic Optogenetics</vt:lpstr>
      <vt:lpstr>1. Selecting an Opsin</vt:lpstr>
      <vt:lpstr>New Opsin Variants</vt:lpstr>
      <vt:lpstr>PowerPoint Presentation</vt:lpstr>
      <vt:lpstr>1. Selecting an Opsin</vt:lpstr>
      <vt:lpstr>New Opsin Variants</vt:lpstr>
      <vt:lpstr>1. Selecting an Opsin</vt:lpstr>
      <vt:lpstr>New Opsin Variants</vt:lpstr>
      <vt:lpstr>1. Selecting an Opsin</vt:lpstr>
      <vt:lpstr>2. Selecting a Target Strategy</vt:lpstr>
      <vt:lpstr>2. Target Local Cell Bodies</vt:lpstr>
      <vt:lpstr>2. Target Specific Local Cells</vt:lpstr>
      <vt:lpstr>2. Target Specific Local Cells</vt:lpstr>
      <vt:lpstr>Targeting</vt:lpstr>
      <vt:lpstr>2. Retrograde Target Cells or Terminals</vt:lpstr>
      <vt:lpstr>Optogenetics in the NAc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Optogenetics</dc:title>
  <dc:creator>Cliff H Summers</dc:creator>
  <cp:lastModifiedBy>Cliff H Summers</cp:lastModifiedBy>
  <cp:revision>36</cp:revision>
  <dcterms:created xsi:type="dcterms:W3CDTF">2016-01-26T20:03:16Z</dcterms:created>
  <dcterms:modified xsi:type="dcterms:W3CDTF">2016-01-28T22:26:38Z</dcterms:modified>
</cp:coreProperties>
</file>